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91" r:id="rId2"/>
    <p:sldId id="262" r:id="rId3"/>
    <p:sldId id="259" r:id="rId4"/>
    <p:sldId id="261" r:id="rId5"/>
    <p:sldId id="264" r:id="rId6"/>
    <p:sldId id="263" r:id="rId7"/>
    <p:sldId id="265" r:id="rId8"/>
    <p:sldId id="280" r:id="rId9"/>
    <p:sldId id="256" r:id="rId10"/>
    <p:sldId id="281" r:id="rId11"/>
    <p:sldId id="258" r:id="rId12"/>
    <p:sldId id="292" r:id="rId13"/>
    <p:sldId id="266" r:id="rId14"/>
    <p:sldId id="293" r:id="rId15"/>
    <p:sldId id="267" r:id="rId16"/>
    <p:sldId id="268" r:id="rId17"/>
    <p:sldId id="269" r:id="rId18"/>
    <p:sldId id="295" r:id="rId19"/>
    <p:sldId id="279" r:id="rId20"/>
    <p:sldId id="294" r:id="rId21"/>
    <p:sldId id="296" r:id="rId22"/>
    <p:sldId id="282" r:id="rId23"/>
    <p:sldId id="283" r:id="rId24"/>
    <p:sldId id="271" r:id="rId25"/>
    <p:sldId id="286" r:id="rId26"/>
    <p:sldId id="272" r:id="rId27"/>
    <p:sldId id="273" r:id="rId28"/>
    <p:sldId id="274" r:id="rId29"/>
    <p:sldId id="284" r:id="rId30"/>
    <p:sldId id="285" r:id="rId31"/>
    <p:sldId id="275" r:id="rId32"/>
    <p:sldId id="287" r:id="rId33"/>
    <p:sldId id="276" r:id="rId34"/>
    <p:sldId id="288" r:id="rId35"/>
    <p:sldId id="277" r:id="rId36"/>
    <p:sldId id="278" r:id="rId37"/>
    <p:sldId id="289" r:id="rId3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rin Lanyi" initials="KL" lastIdx="1" clrIdx="0">
    <p:extLst>
      <p:ext uri="{19B8F6BF-5375-455C-9EA6-DF929625EA0E}">
        <p15:presenceInfo xmlns:p15="http://schemas.microsoft.com/office/powerpoint/2012/main" userId="Katrin Lany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835" y="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36605-01E9-4236-A145-7D0BF5682F28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97E1C-B9C2-484D-880B-697CD46450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718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F97E1C-B9C2-484D-880B-697CD464508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8070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B1DE36-0F33-4C09-BF46-0DFAC1006C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E85618C-64AB-4C80-851D-CA701604D5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36BC55-640F-42CB-9A5C-B4E12160E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1FC8-B289-4855-A3AB-A7516810A4EA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313901-4D6D-4C21-8C21-9BAECB42E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DFA6C9-1874-477B-BC09-AB9E8ED25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F029-E164-4E22-AC3B-73DB314B3B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35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5362A0-0870-4D86-8580-010CFC82D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3AA4BE6-B3AE-4649-AFE2-59E844EA58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ECA476-7257-4897-B68A-DCD70D287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1FC8-B289-4855-A3AB-A7516810A4EA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23EA9E-4D72-4EED-826D-81F52688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F17355-11DD-4912-AD92-F94C6AB0A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F029-E164-4E22-AC3B-73DB314B3B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182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BCE6BA5-D0A6-498A-B1BF-495C64C5BB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DFE3B9D-A958-4730-A820-434EF3D20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9C533B-53D4-4C64-B28E-D2E10E52C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1FC8-B289-4855-A3AB-A7516810A4EA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812297-750F-4E49-ACF3-C3C5AD2E9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24B29E-E83E-4548-A103-4ABE8DA6B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F029-E164-4E22-AC3B-73DB314B3B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6747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FE8AD2-7329-4FF8-B6F7-3C76B3DFC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B062B6-8895-4E75-BBD0-8202A661D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00BD4F-89E8-46E1-8C46-397A56266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1FC8-B289-4855-A3AB-A7516810A4EA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6536C3-EDAA-4724-8277-12D524B5A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28CFBE-9901-4DA5-9DFB-15F61D419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F029-E164-4E22-AC3B-73DB314B3B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2520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7F03F9-0DEF-4578-A664-38572702C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6F0F7F-ACB6-44DC-A956-35FB270E0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B3C237-AFC4-4029-8B34-5800C56C9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1FC8-B289-4855-A3AB-A7516810A4EA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E4184B-F7C2-4232-B381-B5F5FBDC1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81BA67-BBE3-47F5-B0AC-4398A4C03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F029-E164-4E22-AC3B-73DB314B3B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6982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2C89D2-B83E-4E91-8D2F-D2F87358F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B92AF0-A0A3-4830-8B29-642CC877A0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139F7B5-A8E8-4934-B264-5B65E86D9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9BC2451-EFA4-4BB1-A2C0-FF985E364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1FC8-B289-4855-A3AB-A7516810A4EA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48FF7C1-E5A2-49D4-AE42-844A02FF4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0677A24-896D-4FE9-A068-CB407BEE5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F029-E164-4E22-AC3B-73DB314B3B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24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9C880B-3D16-462B-B4D0-C56C5B060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C73A06B-7B59-4EB0-B40E-3B3EA606C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94DCC93-E725-4B15-8620-18ABAAC3CC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A0E2408-8783-4007-88D8-E1019D49CB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E7B315F-98DB-49AC-ABEF-0143A5EEE2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4AA8A2B-9CC9-4CEB-A439-9A1C6E5DE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1FC8-B289-4855-A3AB-A7516810A4EA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6FC6689-63F7-4C04-AB93-67719FE07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79930DB-556D-4DE6-B5FE-3CFA6554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F029-E164-4E22-AC3B-73DB314B3B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04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36CBE0-E249-427D-9EB4-E214ED84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E41164E-5B8F-44C3-A5E9-B48FFE13C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1FC8-B289-4855-A3AB-A7516810A4EA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A4EB4EF-C05A-4820-8348-60D7A3D27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E65D23F-1419-44EE-B220-1DA83A982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F029-E164-4E22-AC3B-73DB314B3B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0867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5AFA77E-6173-4CBC-8F86-15825CD5A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1FC8-B289-4855-A3AB-A7516810A4EA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1A3A145-E635-45A2-9376-C737A7CEC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23F401D-49A2-49CE-97CD-2091D6AEE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F029-E164-4E22-AC3B-73DB314B3B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2126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BB01AA-DD91-4760-8BD3-71658CDB3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D9CFF8-BEF0-45B1-9275-96D76E86C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FE6222F-052C-465D-99E1-08A8F78CC0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71194DE-863B-420E-9BFF-3A0815795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1FC8-B289-4855-A3AB-A7516810A4EA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61646C7-3D62-4F16-BD18-AB814888A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5B2B297-F301-4EA0-946D-24A2734B6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F029-E164-4E22-AC3B-73DB314B3B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864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0728E5-1801-4128-A50F-EEF17000C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4139732-0167-49D4-8304-B37A4CED7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AA3CA62-9BE5-433F-8ACE-F1D202F426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679FCC-0E07-4665-8004-725417D0B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1FC8-B289-4855-A3AB-A7516810A4EA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76C84BE-6773-4EB6-8117-3583851C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0A2E1AC-326D-4BDF-920A-06B2E1630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F029-E164-4E22-AC3B-73DB314B3B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80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C58C6F1-3276-4228-835E-27A7FE2C9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BDFF3A-90AF-48BA-A54F-9069E56D0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E9C6C2-3F9E-43F6-9AFA-E9256D7F92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F1FC8-B289-4855-A3AB-A7516810A4EA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6779F7-5EDD-4983-8EA7-3BC33695E6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38589D-82F0-4EEB-B5AA-461478A6A6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FF029-E164-4E22-AC3B-73DB314B3B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1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mor.cms.hu-berlin.de/~lanyikat/Plone/0-PloneEinfuehrungskurs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u-berlin.de/de/ag-hu-www/campuslizenz-bei-colourbox/" TargetMode="External"/><Relationship Id="rId2" Type="http://schemas.openxmlformats.org/officeDocument/2006/relationships/hyperlink" Target="https://medien.hu-berlin.d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eb-support.hu-berlin.de/de/hu-plone/benutzer/slider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eb-support.hu-berlin.de/de/hu-plone/benutzer/uebersetzen-in-plone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eb-support.hu-berlin.de/de/hu-plone/benutzer/agnes-verzeichnis-produk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eb-support.hu-berlin.de/de/hu-plone/benutzer/mitarbeiter-ordner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eb-support.hu-berlin.de/de/hu-plone/benutzer/menu/searchmenu" TargetMode="External"/><Relationship Id="rId2" Type="http://schemas.openxmlformats.org/officeDocument/2006/relationships/hyperlink" Target="https://web-support.hu-berlin.de/de/hu-plone/benutzer/menu/audiencemenu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-giessen.de/de/hilfe/handbuch/dateienpl6/easyform" TargetMode="External"/><Relationship Id="rId2" Type="http://schemas.openxmlformats.org/officeDocument/2006/relationships/hyperlink" Target="https://pypi.org/project/collective.easyform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hu.berli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s03.hu-berlin.de/" TargetMode="External"/><Relationship Id="rId3" Type="http://schemas.openxmlformats.org/officeDocument/2006/relationships/hyperlink" Target="https://web-support.hu-berlin.de/" TargetMode="External"/><Relationship Id="rId7" Type="http://schemas.openxmlformats.org/officeDocument/2006/relationships/hyperlink" Target="https://ws02.hu-berlin.de/" TargetMode="External"/><Relationship Id="rId2" Type="http://schemas.openxmlformats.org/officeDocument/2006/relationships/hyperlink" Target="https://plone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s01.hu-berlin.de/" TargetMode="External"/><Relationship Id="rId5" Type="http://schemas.openxmlformats.org/officeDocument/2006/relationships/hyperlink" Target="https://web-support.hu-berlin.de/de/hu-plone/mailingliste-zu-plone" TargetMode="External"/><Relationship Id="rId4" Type="http://schemas.openxmlformats.org/officeDocument/2006/relationships/hyperlink" Target="https://blogs.hu-berlin.de/cms_www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s.hu-berlin.de/de/portale/entwickler/barrierefreiheit" TargetMode="External"/><Relationship Id="rId2" Type="http://schemas.openxmlformats.org/officeDocument/2006/relationships/hyperlink" Target="https://developers.google.com/search/docs/fundamentals/seo-starter-guide?hl=d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mor.cms.hu-berlin.de/~lanyikat/Plone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eb-support.hu-berlin.de/de/hu-plone/einsteiger/links-in-plone" TargetMode="External"/><Relationship Id="rId13" Type="http://schemas.openxmlformats.org/officeDocument/2006/relationships/hyperlink" Target="https://web-support.hu-berlin.de/de/hu-plone/benutzer/menu/" TargetMode="External"/><Relationship Id="rId3" Type="http://schemas.openxmlformats.org/officeDocument/2006/relationships/hyperlink" Target="https://amor.cms.hu-berlin.de/~lanyikat/Plone/2-PersoenlicheEinstellungen/2-PersoenlicheEinstellungen.html" TargetMode="External"/><Relationship Id="rId7" Type="http://schemas.openxmlformats.org/officeDocument/2006/relationships/hyperlink" Target="https://web-support.hu-berlin.de/de/hu-plone/einsteiger/artikel" TargetMode="External"/><Relationship Id="rId12" Type="http://schemas.openxmlformats.org/officeDocument/2006/relationships/hyperlink" Target="https://web-support.hu-berlin.de/de/hu-plone/einsteiger/portlets" TargetMode="External"/><Relationship Id="rId2" Type="http://schemas.openxmlformats.org/officeDocument/2006/relationships/hyperlink" Target="https://amor.cms.hu-berlin.de/~lanyikat/Plone/1-LoginLogout/1-LoginLogout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mor.cms.hu-berlin.de/~lanyikat/Plone/4-StandardseiteAnlegen/StandardseiteAnlegen.html" TargetMode="External"/><Relationship Id="rId11" Type="http://schemas.openxmlformats.org/officeDocument/2006/relationships/hyperlink" Target="https://web-support.hu-berlin.de/de/hu-plone/einsteiger/uebersetzen" TargetMode="External"/><Relationship Id="rId5" Type="http://schemas.openxmlformats.org/officeDocument/2006/relationships/hyperlink" Target="https://web-support.hu-berlin.de/de/hu-plone/resolveuid/320250e53db3413aa83a93d85624ab2b" TargetMode="External"/><Relationship Id="rId10" Type="http://schemas.openxmlformats.org/officeDocument/2006/relationships/hyperlink" Target="https://web-support.hu-berlin.de/de/hu-plone/benutzer/slider/#howto" TargetMode="External"/><Relationship Id="rId4" Type="http://schemas.openxmlformats.org/officeDocument/2006/relationships/hyperlink" Target="https://amor.cms.hu-berlin.de/~lanyikat/Plone/3-Ordner%20anlegen/Unbenannt.html" TargetMode="External"/><Relationship Id="rId9" Type="http://schemas.openxmlformats.org/officeDocument/2006/relationships/hyperlink" Target="https://web-support.hu-berlin.de/de/hu-plone/einsteiger/bilder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view-source:https://www.hu-berlin.de/d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C4E989-A98B-454A-A088-C0E8E8F3B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40216"/>
          </a:xfrm>
        </p:spPr>
        <p:txBody>
          <a:bodyPr/>
          <a:lstStyle/>
          <a:p>
            <a:pPr algn="ctr"/>
            <a:r>
              <a:rPr lang="de-DE" sz="5400" dirty="0"/>
              <a:t>Plone an der HU</a:t>
            </a:r>
            <a:br>
              <a:rPr lang="de-DE" dirty="0"/>
            </a:br>
            <a:r>
              <a:rPr lang="de-DE" dirty="0"/>
              <a:t>- Einführungskurs –</a:t>
            </a:r>
            <a:br>
              <a:rPr lang="de-DE" dirty="0"/>
            </a:br>
            <a:r>
              <a:rPr lang="de-DE" sz="2000" dirty="0">
                <a:hlinkClick r:id="rId3"/>
              </a:rPr>
              <a:t>https://amor.cms.hu-berlin.de/~lanyikat/Plone/0-PloneEinfuehrungskurs.pdf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001853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5B8AA-4BED-4529-987B-7E959F22E5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Login </a:t>
            </a:r>
            <a:r>
              <a:rPr lang="de-DE"/>
              <a:t>/ Logout</a:t>
            </a:r>
          </a:p>
        </p:txBody>
      </p:sp>
    </p:spTree>
    <p:extLst>
      <p:ext uri="{BB962C8B-B14F-4D97-AF65-F5344CB8AC3E}">
        <p14:creationId xmlns:p14="http://schemas.microsoft.com/office/powerpoint/2010/main" val="2607776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5B8AA-4BED-4529-987B-7E959F22E5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Ordner anlegen</a:t>
            </a:r>
          </a:p>
        </p:txBody>
      </p:sp>
    </p:spTree>
    <p:extLst>
      <p:ext uri="{BB962C8B-B14F-4D97-AF65-F5344CB8AC3E}">
        <p14:creationId xmlns:p14="http://schemas.microsoft.com/office/powerpoint/2010/main" val="3308949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4FB3FC-4488-44B3-8A34-3BC44BD50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Ordner anlegen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1E56EF-B500-427A-A743-AE1E435AC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Übungsaufgabe: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Legen Sie zwei Ordner an, einen für Tiere und einen für Pflanzen!</a:t>
            </a:r>
          </a:p>
        </p:txBody>
      </p:sp>
    </p:spTree>
    <p:extLst>
      <p:ext uri="{BB962C8B-B14F-4D97-AF65-F5344CB8AC3E}">
        <p14:creationId xmlns:p14="http://schemas.microsoft.com/office/powerpoint/2010/main" val="3027085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5B8AA-4BED-4529-987B-7E959F22E5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Standardseite anlegen</a:t>
            </a:r>
          </a:p>
        </p:txBody>
      </p:sp>
    </p:spTree>
    <p:extLst>
      <p:ext uri="{BB962C8B-B14F-4D97-AF65-F5344CB8AC3E}">
        <p14:creationId xmlns:p14="http://schemas.microsoft.com/office/powerpoint/2010/main" val="3977019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4FB3FC-4488-44B3-8A34-3BC44BD50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Seiten anlegen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1E56EF-B500-427A-A743-AE1E435AC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Übungsaufgabe: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Legen Sie zwei Seiten an, eine für Affen und eine für Bananen!</a:t>
            </a:r>
          </a:p>
        </p:txBody>
      </p:sp>
    </p:spTree>
    <p:extLst>
      <p:ext uri="{BB962C8B-B14F-4D97-AF65-F5344CB8AC3E}">
        <p14:creationId xmlns:p14="http://schemas.microsoft.com/office/powerpoint/2010/main" val="1850593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5B8AA-4BED-4529-987B-7E959F22E5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Der Plone-Editor (</a:t>
            </a:r>
            <a:r>
              <a:rPr lang="de-DE" dirty="0" err="1"/>
              <a:t>TinyMCE</a:t>
            </a:r>
            <a:r>
              <a:rPr lang="de-D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18513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5B8AA-4BED-4529-987B-7E959F22E5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Verlinkungen und Anker</a:t>
            </a:r>
          </a:p>
        </p:txBody>
      </p:sp>
    </p:spTree>
    <p:extLst>
      <p:ext uri="{BB962C8B-B14F-4D97-AF65-F5344CB8AC3E}">
        <p14:creationId xmlns:p14="http://schemas.microsoft.com/office/powerpoint/2010/main" val="2521467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5B8AA-4BED-4529-987B-7E959F22E5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Anwesenheit feststellen</a:t>
            </a:r>
          </a:p>
        </p:txBody>
      </p:sp>
    </p:spTree>
    <p:extLst>
      <p:ext uri="{BB962C8B-B14F-4D97-AF65-F5344CB8AC3E}">
        <p14:creationId xmlns:p14="http://schemas.microsoft.com/office/powerpoint/2010/main" val="880123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5B8AA-4BED-4529-987B-7E959F22E5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Bilder</a:t>
            </a:r>
          </a:p>
        </p:txBody>
      </p:sp>
    </p:spTree>
    <p:extLst>
      <p:ext uri="{BB962C8B-B14F-4D97-AF65-F5344CB8AC3E}">
        <p14:creationId xmlns:p14="http://schemas.microsoft.com/office/powerpoint/2010/main" val="3138650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79D728-60AE-4A05-A2F1-2B17C508A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Bilder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D501A6-9FA6-48E5-8575-D992BB9FD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Verbreitete, darstellbare Bildformate:  .GIF    .JPG    .PNG    .SVG</a:t>
            </a:r>
          </a:p>
          <a:p>
            <a:r>
              <a:rPr lang="de-DE" dirty="0"/>
              <a:t>Formate wie .</a:t>
            </a:r>
            <a:r>
              <a:rPr lang="de-DE" dirty="0" err="1"/>
              <a:t>eps</a:t>
            </a:r>
            <a:r>
              <a:rPr lang="de-DE" dirty="0"/>
              <a:t>  .</a:t>
            </a:r>
            <a:r>
              <a:rPr lang="de-DE" dirty="0" err="1"/>
              <a:t>tiff</a:t>
            </a:r>
            <a:r>
              <a:rPr lang="de-DE" dirty="0"/>
              <a:t>  können zum Download angeboten werden</a:t>
            </a:r>
          </a:p>
          <a:p>
            <a:r>
              <a:rPr lang="de-DE" dirty="0"/>
              <a:t>Bildquellen an der HU:</a:t>
            </a:r>
          </a:p>
          <a:p>
            <a:pPr lvl="1"/>
            <a:endParaRPr lang="de-DE" sz="800" dirty="0"/>
          </a:p>
          <a:p>
            <a:pPr lvl="1"/>
            <a:r>
              <a:rPr lang="de-DE" dirty="0">
                <a:hlinkClick r:id="rId2"/>
              </a:rPr>
              <a:t>https://medien.hu-berlin.de</a:t>
            </a:r>
            <a:r>
              <a:rPr lang="de-DE" dirty="0"/>
              <a:t> (Medienrepositorium), z.B. Bereich „Abteilung Kommunikation, Marketing und Veranstaltungsmanagement“ = </a:t>
            </a:r>
            <a:r>
              <a:rPr lang="de-DE" i="1" dirty="0"/>
              <a:t>Fotoarchiv</a:t>
            </a:r>
            <a:br>
              <a:rPr lang="de-DE" dirty="0"/>
            </a:br>
            <a:endParaRPr lang="de-DE" sz="800" dirty="0"/>
          </a:p>
          <a:p>
            <a:pPr lvl="1"/>
            <a:r>
              <a:rPr lang="de-DE" dirty="0" err="1"/>
              <a:t>Colourbox</a:t>
            </a:r>
            <a:r>
              <a:rPr lang="de-DE" dirty="0"/>
              <a:t> mit HU-Campuslizenz: </a:t>
            </a:r>
            <a:r>
              <a:rPr lang="de-DE" dirty="0">
                <a:hlinkClick r:id="rId3"/>
              </a:rPr>
              <a:t>https://www.hu-berlin.de/de/ag-hu-www/campuslizenz-bei-colourbox/</a:t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1809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04302-5E50-4094-BF39-E7509C105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Plone</a:t>
            </a:r>
            <a:r>
              <a:rPr lang="de-DE" dirty="0"/>
              <a:t>-Einführungskurs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CDB6C3-4548-45EC-A5E0-A0C54BB91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Wünsche der Teilnehmer*innen:</a:t>
            </a:r>
          </a:p>
          <a:p>
            <a:r>
              <a:rPr lang="de-DE" dirty="0"/>
              <a:t>…</a:t>
            </a:r>
          </a:p>
          <a:p>
            <a:r>
              <a:rPr lang="de-DE" dirty="0"/>
              <a:t>…</a:t>
            </a:r>
          </a:p>
          <a:p>
            <a:r>
              <a:rPr lang="de-D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529645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A0DFF0-FB64-4CE9-8F8F-948F258A4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Bilder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DAFC86-1CF7-455C-8CE3-112E7C04C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Übungsaufgabe:</a:t>
            </a:r>
          </a:p>
          <a:p>
            <a:pPr marL="0" indent="0">
              <a:buNone/>
            </a:pPr>
            <a:r>
              <a:rPr lang="de-DE" dirty="0"/>
              <a:t>Laden Sie zwei Bilder in die entsprechenden Ordner hoch und binden Sie jedes in die entsprechende Seite ein: ein Bananenbild und ein Affenbild</a:t>
            </a:r>
          </a:p>
        </p:txBody>
      </p:sp>
    </p:spTree>
    <p:extLst>
      <p:ext uri="{BB962C8B-B14F-4D97-AF65-F5344CB8AC3E}">
        <p14:creationId xmlns:p14="http://schemas.microsoft.com/office/powerpoint/2010/main" val="129350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48899-A46E-450E-B59A-47CEE7695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Bilder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0D6DBF-76BB-46F0-8313-45D50C69B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Neu in Plone 5: Zuschneide-Werkzeug</a:t>
            </a:r>
          </a:p>
          <a:p>
            <a:r>
              <a:rPr lang="de-DE" dirty="0" err="1"/>
              <a:t>FolderImage</a:t>
            </a:r>
            <a:r>
              <a:rPr lang="de-DE" dirty="0"/>
              <a:t>: erforderliche Größe 360 x 110 </a:t>
            </a:r>
            <a:r>
              <a:rPr lang="de-DE" dirty="0" err="1"/>
              <a:t>px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03726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1BBC2E-2BE6-42AC-8B6F-2EF09C261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Slider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47AD58-E760-4144-8F71-41023EE7E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0. Bilder (36:11 </a:t>
            </a:r>
            <a:r>
              <a:rPr lang="de-DE" dirty="0">
                <a:sym typeface="Wingdings" panose="05000000000000000000" pitchFamily="2" charset="2"/>
              </a:rPr>
              <a:t> 720x220Px)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/de/</a:t>
            </a:r>
            <a:r>
              <a:rPr lang="de-DE" dirty="0" err="1">
                <a:sym typeface="Wingdings" panose="05000000000000000000" pitchFamily="2" charset="2"/>
              </a:rPr>
              <a:t>bilder</a:t>
            </a:r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1. Hinzufügen  Slider</a:t>
            </a:r>
          </a:p>
          <a:p>
            <a:r>
              <a:rPr lang="de-DE" dirty="0">
                <a:sym typeface="Wingdings" panose="05000000000000000000" pitchFamily="2" charset="2"/>
              </a:rPr>
              <a:t>2. Bilder in den Order </a:t>
            </a:r>
            <a:r>
              <a:rPr lang="de-DE" dirty="0" err="1">
                <a:sym typeface="Wingdings" panose="05000000000000000000" pitchFamily="2" charset="2"/>
              </a:rPr>
              <a:t>slider_images</a:t>
            </a:r>
            <a:r>
              <a:rPr lang="de-DE" dirty="0">
                <a:sym typeface="Wingdings" panose="05000000000000000000" pitchFamily="2" charset="2"/>
              </a:rPr>
              <a:t> kopieren</a:t>
            </a:r>
          </a:p>
          <a:p>
            <a:r>
              <a:rPr lang="de-DE" dirty="0">
                <a:sym typeface="Wingdings" panose="05000000000000000000" pitchFamily="2" charset="2"/>
              </a:rPr>
              <a:t>3. </a:t>
            </a:r>
            <a:r>
              <a:rPr lang="de-DE" dirty="0" err="1">
                <a:sym typeface="Wingdings" panose="05000000000000000000" pitchFamily="2" charset="2"/>
              </a:rPr>
              <a:t>Slides</a:t>
            </a:r>
            <a:r>
              <a:rPr lang="de-DE" dirty="0">
                <a:sym typeface="Wingdings" panose="05000000000000000000" pitchFamily="2" charset="2"/>
              </a:rPr>
              <a:t> anlegen (Bild + Titel, Untertitel, Link)</a:t>
            </a:r>
          </a:p>
          <a:p>
            <a:r>
              <a:rPr lang="de-DE" dirty="0">
                <a:sym typeface="Wingdings" panose="05000000000000000000" pitchFamily="2" charset="2"/>
              </a:rPr>
              <a:t>4. Slider einer Seite zuweisen</a:t>
            </a:r>
          </a:p>
          <a:p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Nachzulesen unter: </a:t>
            </a:r>
            <a:r>
              <a:rPr lang="de-DE" sz="2000" dirty="0">
                <a:sym typeface="Wingdings" panose="05000000000000000000" pitchFamily="2" charset="2"/>
                <a:hlinkClick r:id="rId2"/>
              </a:rPr>
              <a:t>https://web-support.hu-berlin.de/de/hu-plone/benutzer/slider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5993012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D67033-6587-4FF1-9E64-C4AA57E11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Kartenmaterial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B1BD21-08E5-4ED9-B68C-5536C4041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Belehrung: Es ist </a:t>
            </a:r>
            <a:r>
              <a:rPr lang="de-DE" b="1" dirty="0"/>
              <a:t>nicht</a:t>
            </a:r>
            <a:r>
              <a:rPr lang="de-DE" dirty="0"/>
              <a:t> erlaubt, Kartenmaterial ohne Zustimmung </a:t>
            </a:r>
            <a:r>
              <a:rPr lang="de-DE"/>
              <a:t>des Anbieters herunterzuladen </a:t>
            </a:r>
            <a:r>
              <a:rPr lang="de-DE" dirty="0"/>
              <a:t>und in seine </a:t>
            </a:r>
            <a:r>
              <a:rPr lang="de-DE"/>
              <a:t>Seite einzubetten!</a:t>
            </a:r>
            <a:endParaRPr lang="de-DE" dirty="0"/>
          </a:p>
          <a:p>
            <a:r>
              <a:rPr lang="de-DE" dirty="0"/>
              <a:t>Für Karten von HU-Gebäuden kann man sich an den Kartographen Marc </a:t>
            </a:r>
            <a:r>
              <a:rPr lang="de-DE" dirty="0" err="1"/>
              <a:t>Winkelbrandt</a:t>
            </a:r>
            <a:r>
              <a:rPr lang="de-DE" dirty="0"/>
              <a:t> wenden.</a:t>
            </a:r>
          </a:p>
        </p:txBody>
      </p:sp>
    </p:spTree>
    <p:extLst>
      <p:ext uri="{BB962C8B-B14F-4D97-AF65-F5344CB8AC3E}">
        <p14:creationId xmlns:p14="http://schemas.microsoft.com/office/powerpoint/2010/main" val="31702484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5B8AA-4BED-4529-987B-7E959F22E5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Übersetzungen</a:t>
            </a:r>
          </a:p>
        </p:txBody>
      </p:sp>
    </p:spTree>
    <p:extLst>
      <p:ext uri="{BB962C8B-B14F-4D97-AF65-F5344CB8AC3E}">
        <p14:creationId xmlns:p14="http://schemas.microsoft.com/office/powerpoint/2010/main" val="42201781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D97AB3-1DB6-4089-8A9D-A9F90739A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Übersetzungen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E6AD4A-6B56-451A-8F77-28AFC8F0E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Beschreibung unter:</a:t>
            </a:r>
            <a:br>
              <a:rPr lang="de-DE" dirty="0"/>
            </a:br>
            <a:r>
              <a:rPr lang="de-DE" sz="2400" dirty="0">
                <a:hlinkClick r:id="rId2"/>
              </a:rPr>
              <a:t>https://web-support.hu-berlin.de/de/hu-plone/benutzer/uebersetzen-in-plone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5177612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5B8AA-4BED-4529-987B-7E959F22E5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Dateien</a:t>
            </a:r>
          </a:p>
        </p:txBody>
      </p:sp>
    </p:spTree>
    <p:extLst>
      <p:ext uri="{BB962C8B-B14F-4D97-AF65-F5344CB8AC3E}">
        <p14:creationId xmlns:p14="http://schemas.microsoft.com/office/powerpoint/2010/main" val="15330952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5B8AA-4BED-4529-987B-7E959F22E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4634"/>
          </a:xfrm>
        </p:spPr>
        <p:txBody>
          <a:bodyPr/>
          <a:lstStyle/>
          <a:p>
            <a:r>
              <a:rPr lang="de-DE" dirty="0"/>
              <a:t>Nachrichten / Termine / </a:t>
            </a:r>
            <a:r>
              <a:rPr lang="de-DE" dirty="0" err="1"/>
              <a:t>Portlets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22400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5B8AA-4BED-4529-987B-7E959F22E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11755"/>
          </a:xfrm>
        </p:spPr>
        <p:txBody>
          <a:bodyPr/>
          <a:lstStyle/>
          <a:p>
            <a:r>
              <a:rPr lang="de-DE" dirty="0"/>
              <a:t>Integration von </a:t>
            </a:r>
            <a:br>
              <a:rPr lang="de-DE" dirty="0"/>
            </a:br>
            <a:r>
              <a:rPr lang="de-DE" dirty="0"/>
              <a:t>AGNES und ZIS in </a:t>
            </a:r>
            <a:r>
              <a:rPr lang="de-DE" dirty="0" err="1"/>
              <a:t>Plone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91085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C78C05-F0B4-4926-BD48-2A30F61D3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AGNES-Seiten in </a:t>
            </a:r>
            <a:r>
              <a:rPr lang="de-DE" dirty="0" err="1"/>
              <a:t>Plone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22C837-1547-4E5A-951B-D09ABAACB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Beschreibung siehe:</a:t>
            </a:r>
            <a:br>
              <a:rPr lang="de-DE" dirty="0"/>
            </a:br>
            <a:r>
              <a:rPr lang="de-DE" dirty="0">
                <a:hlinkClick r:id="rId2"/>
              </a:rPr>
              <a:t>https://web-support.hu-berlin.de/de/hu-plone/benutzer/agnes-verzeichnis-produkt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40160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AADEEA-B44C-4CFE-BD5F-BDCBBE169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8185"/>
            <a:ext cx="10515600" cy="1325563"/>
          </a:xfrm>
        </p:spPr>
        <p:txBody>
          <a:bodyPr/>
          <a:lstStyle/>
          <a:p>
            <a:pPr algn="ctr"/>
            <a:r>
              <a:rPr lang="de-DE" dirty="0"/>
              <a:t>Versionsänderungen bei anstehender </a:t>
            </a:r>
            <a:r>
              <a:rPr lang="de-DE" dirty="0" err="1"/>
              <a:t>Plone</a:t>
            </a:r>
            <a:r>
              <a:rPr lang="de-DE" dirty="0"/>
              <a:t>-Migration auf </a:t>
            </a:r>
            <a:r>
              <a:rPr lang="de-DE" dirty="0" err="1"/>
              <a:t>Plone</a:t>
            </a:r>
            <a:r>
              <a:rPr lang="de-DE" dirty="0"/>
              <a:t> 6 2024/25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55A433C-2EAA-44F6-982B-CA01C28D83D0}"/>
              </a:ext>
            </a:extLst>
          </p:cNvPr>
          <p:cNvSpPr/>
          <p:nvPr/>
        </p:nvSpPr>
        <p:spPr>
          <a:xfrm>
            <a:off x="8268237" y="3429000"/>
            <a:ext cx="2704563" cy="15422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Plone</a:t>
            </a:r>
            <a:endParaRPr lang="de-DE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10C0289-482E-4F5A-A9CD-80F93CA24092}"/>
              </a:ext>
            </a:extLst>
          </p:cNvPr>
          <p:cNvSpPr/>
          <p:nvPr/>
        </p:nvSpPr>
        <p:spPr>
          <a:xfrm>
            <a:off x="4636626" y="3428999"/>
            <a:ext cx="2704563" cy="15422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Zope</a:t>
            </a:r>
            <a:endParaRPr lang="de-DE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7996CBD6-E41C-4990-B957-26C92FB25445}"/>
              </a:ext>
            </a:extLst>
          </p:cNvPr>
          <p:cNvSpPr/>
          <p:nvPr/>
        </p:nvSpPr>
        <p:spPr>
          <a:xfrm>
            <a:off x="974501" y="3428999"/>
            <a:ext cx="2704563" cy="15422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Python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E18A987E-6DE0-48DF-AC80-992693A2C831}"/>
              </a:ext>
            </a:extLst>
          </p:cNvPr>
          <p:cNvCxnSpPr/>
          <p:nvPr/>
        </p:nvCxnSpPr>
        <p:spPr>
          <a:xfrm>
            <a:off x="3679064" y="4200121"/>
            <a:ext cx="9294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0E013DE3-567F-49F7-890C-960D03E891AF}"/>
              </a:ext>
            </a:extLst>
          </p:cNvPr>
          <p:cNvCxnSpPr/>
          <p:nvPr/>
        </p:nvCxnSpPr>
        <p:spPr>
          <a:xfrm>
            <a:off x="7341189" y="4200121"/>
            <a:ext cx="9294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extLst>
              <a:ext uri="{FF2B5EF4-FFF2-40B4-BE49-F238E27FC236}">
                <a16:creationId xmlns:a16="http://schemas.microsoft.com/office/drawing/2014/main" id="{87110D2F-06BE-48F9-B61A-ED4F7D7F2E09}"/>
              </a:ext>
            </a:extLst>
          </p:cNvPr>
          <p:cNvSpPr/>
          <p:nvPr/>
        </p:nvSpPr>
        <p:spPr>
          <a:xfrm>
            <a:off x="1097280" y="5289452"/>
            <a:ext cx="2433711" cy="2954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3</a:t>
            </a:r>
            <a:endParaRPr lang="de-D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A80D6E14-1AF4-4792-A1C7-F9B4314BCE17}"/>
              </a:ext>
            </a:extLst>
          </p:cNvPr>
          <p:cNvSpPr/>
          <p:nvPr/>
        </p:nvSpPr>
        <p:spPr>
          <a:xfrm>
            <a:off x="4772051" y="5278681"/>
            <a:ext cx="2433711" cy="2954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4  5</a:t>
            </a:r>
            <a:endParaRPr lang="de-D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E222760-15F7-405B-8F09-65D563ED5A8D}"/>
              </a:ext>
            </a:extLst>
          </p:cNvPr>
          <p:cNvSpPr/>
          <p:nvPr/>
        </p:nvSpPr>
        <p:spPr>
          <a:xfrm>
            <a:off x="8356209" y="5298830"/>
            <a:ext cx="2433711" cy="2954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5.2 </a:t>
            </a:r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 6</a:t>
            </a:r>
            <a:endParaRPr lang="de-D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5056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C78C05-F0B4-4926-BD48-2A30F61D3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ZIS-Auszüge (Mitarbeiterordner) in </a:t>
            </a:r>
            <a:r>
              <a:rPr lang="de-DE" dirty="0" err="1"/>
              <a:t>Plone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22C837-1547-4E5A-951B-D09ABAACB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988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Beschreibung siehe:</a:t>
            </a:r>
            <a:br>
              <a:rPr lang="de-DE" dirty="0"/>
            </a:br>
            <a:r>
              <a:rPr lang="de-DE" dirty="0">
                <a:hlinkClick r:id="rId2"/>
              </a:rPr>
              <a:t>https://web-support.hu-berlin.de/de/hu-plone/benutzer/mitarbeiter-ordner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02801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5B8AA-4BED-4529-987B-7E959F22E5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Zielgruppen- und </a:t>
            </a:r>
            <a:r>
              <a:rPr lang="de-DE" dirty="0" err="1"/>
              <a:t>Suchmenü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3088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60D9EC-DA96-4905-B3B1-CDE1A889D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Zielgruppenmenü und </a:t>
            </a:r>
            <a:r>
              <a:rPr lang="de-DE" dirty="0" err="1"/>
              <a:t>Suchmenü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0AD8CA-4622-4C0A-ACD3-52C023F92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Anleitung zum Anlegen eines Zielgruppenmenüs (dunkelblaue Leiste):</a:t>
            </a:r>
            <a:br>
              <a:rPr lang="de-DE" dirty="0"/>
            </a:br>
            <a:r>
              <a:rPr lang="de-DE" dirty="0">
                <a:hlinkClick r:id="rId2"/>
              </a:rPr>
              <a:t>https://web-support.hu-berlin.de/de/hu-plone/benutzer/menu/audiencemenu</a:t>
            </a:r>
            <a:br>
              <a:rPr lang="de-DE" dirty="0"/>
            </a:br>
            <a:endParaRPr lang="de-DE" dirty="0"/>
          </a:p>
          <a:p>
            <a:r>
              <a:rPr lang="de-DE" dirty="0"/>
              <a:t>Anleitung zum Anlegen eines Suchmenüs (hellblaue Leiste):</a:t>
            </a:r>
            <a:br>
              <a:rPr lang="de-DE" dirty="0"/>
            </a:br>
            <a:r>
              <a:rPr lang="de-DE" dirty="0">
                <a:hlinkClick r:id="rId3"/>
              </a:rPr>
              <a:t>https://web-support.hu-berlin.de/de/hu-plone/benutzer/menu/searchmenu</a:t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92003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5B8AA-4BED-4529-987B-7E959F22E5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Formulare</a:t>
            </a:r>
          </a:p>
        </p:txBody>
      </p:sp>
    </p:spTree>
    <p:extLst>
      <p:ext uri="{BB962C8B-B14F-4D97-AF65-F5344CB8AC3E}">
        <p14:creationId xmlns:p14="http://schemas.microsoft.com/office/powerpoint/2010/main" val="23606233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75F5D3-34E6-476E-9802-F879E9C61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Formulare mit </a:t>
            </a:r>
            <a:r>
              <a:rPr lang="de-DE" dirty="0" err="1"/>
              <a:t>Easyform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2FBD34-B606-431A-92B8-73B29DCC6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Formular-Ordner in </a:t>
            </a:r>
            <a:r>
              <a:rPr lang="de-DE" dirty="0" err="1"/>
              <a:t>Plone</a:t>
            </a:r>
            <a:r>
              <a:rPr lang="de-DE" dirty="0"/>
              <a:t> 5:</a:t>
            </a:r>
            <a:br>
              <a:rPr lang="de-DE" dirty="0"/>
            </a:br>
            <a:r>
              <a:rPr lang="de-DE" dirty="0">
                <a:hlinkClick r:id="rId2"/>
              </a:rPr>
              <a:t>https://pypi.org/project/collective.easyform/</a:t>
            </a:r>
            <a:br>
              <a:rPr lang="de-DE" dirty="0"/>
            </a:br>
            <a:endParaRPr lang="de-DE" dirty="0"/>
          </a:p>
          <a:p>
            <a:r>
              <a:rPr lang="de-DE" dirty="0"/>
              <a:t>Manual der Uni Gießen:</a:t>
            </a:r>
            <a:br>
              <a:rPr lang="de-DE" dirty="0"/>
            </a:br>
            <a:r>
              <a:rPr lang="de-DE" dirty="0">
                <a:hlinkClick r:id="rId3"/>
              </a:rPr>
              <a:t>https://www.uni-giessen.de/de/hilfe/handbuch/dateienpl6/easyform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76469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5B8AA-4BED-4529-987B-7E959F22E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101907"/>
          </a:xfrm>
        </p:spPr>
        <p:txBody>
          <a:bodyPr>
            <a:normAutofit/>
          </a:bodyPr>
          <a:lstStyle/>
          <a:p>
            <a:r>
              <a:rPr lang="de-DE" dirty="0"/>
              <a:t>Historie, Sicherheitskopien,  Arbeiten mit Arbeitskopien</a:t>
            </a:r>
          </a:p>
        </p:txBody>
      </p:sp>
    </p:spTree>
    <p:extLst>
      <p:ext uri="{BB962C8B-B14F-4D97-AF65-F5344CB8AC3E}">
        <p14:creationId xmlns:p14="http://schemas.microsoft.com/office/powerpoint/2010/main" val="648956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5B8AA-4BED-4529-987B-7E959F22E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179181"/>
          </a:xfrm>
        </p:spPr>
        <p:txBody>
          <a:bodyPr>
            <a:normAutofit/>
          </a:bodyPr>
          <a:lstStyle/>
          <a:p>
            <a:r>
              <a:rPr lang="de-DE" dirty="0"/>
              <a:t>Wenn die URL zu lang ist – </a:t>
            </a:r>
            <a:r>
              <a:rPr lang="de-DE" dirty="0" err="1"/>
              <a:t>Aliasse</a:t>
            </a:r>
            <a:r>
              <a:rPr lang="de-DE" dirty="0"/>
              <a:t> und URL-</a:t>
            </a:r>
            <a:r>
              <a:rPr lang="de-DE" dirty="0" err="1"/>
              <a:t>Shortener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71774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576BCF-3187-4F3D-9A3E-CBC6449CD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URL-</a:t>
            </a:r>
            <a:r>
              <a:rPr lang="de-DE" dirty="0" err="1"/>
              <a:t>Shortener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8E0BF2-6792-44A5-8954-C8D9BBDD6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Aufruf des URL-</a:t>
            </a:r>
            <a:r>
              <a:rPr lang="de-DE" dirty="0" err="1"/>
              <a:t>Shorteners</a:t>
            </a:r>
            <a:r>
              <a:rPr lang="de-DE" dirty="0"/>
              <a:t>: </a:t>
            </a:r>
            <a:r>
              <a:rPr lang="de-DE" dirty="0">
                <a:hlinkClick r:id="rId2"/>
              </a:rPr>
              <a:t>https://hu.berlin</a:t>
            </a:r>
            <a:endParaRPr lang="de-DE" dirty="0"/>
          </a:p>
          <a:p>
            <a:endParaRPr lang="de-DE" dirty="0"/>
          </a:p>
          <a:p>
            <a:pPr marL="0" indent="0">
              <a:spcBef>
                <a:spcPct val="0"/>
              </a:spcBef>
              <a:buNone/>
            </a:pPr>
            <a:r>
              <a:rPr lang="de-DE" sz="4400" dirty="0" err="1">
                <a:latin typeface="+mj-lt"/>
                <a:ea typeface="+mj-ea"/>
                <a:cs typeface="+mj-cs"/>
              </a:rPr>
              <a:t>Aliasse</a:t>
            </a:r>
            <a:r>
              <a:rPr lang="de-DE" sz="4400" dirty="0">
                <a:latin typeface="+mj-lt"/>
                <a:ea typeface="+mj-ea"/>
                <a:cs typeface="+mj-cs"/>
              </a:rPr>
              <a:t> für Seiten anlegen</a:t>
            </a:r>
          </a:p>
          <a:p>
            <a:endParaRPr lang="de-DE" dirty="0"/>
          </a:p>
          <a:p>
            <a:r>
              <a:rPr lang="de-DE" dirty="0"/>
              <a:t>An URL anhängen:   /manage-</a:t>
            </a:r>
            <a:r>
              <a:rPr lang="de-DE" dirty="0" err="1"/>
              <a:t>aliases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5144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13F005-551C-472B-8BED-00F2FA93E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Plone</a:t>
            </a:r>
            <a:r>
              <a:rPr lang="de-DE" dirty="0"/>
              <a:t> an der HU – wichtige Links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B6B2D0-6F0A-4BA5-B443-438DECF8F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de-DE" dirty="0"/>
              <a:t>Homepage von </a:t>
            </a:r>
            <a:r>
              <a:rPr lang="de-DE" dirty="0" err="1"/>
              <a:t>Plone</a:t>
            </a:r>
            <a:r>
              <a:rPr lang="de-DE" dirty="0"/>
              <a:t> selbst:  </a:t>
            </a:r>
            <a:r>
              <a:rPr lang="de-DE" dirty="0">
                <a:hlinkClick r:id="rId2"/>
              </a:rPr>
              <a:t>plone.org</a:t>
            </a:r>
            <a:endParaRPr lang="de-DE" dirty="0"/>
          </a:p>
          <a:p>
            <a:r>
              <a:rPr lang="de-DE" dirty="0"/>
              <a:t>Support-Seite des </a:t>
            </a:r>
            <a:r>
              <a:rPr lang="de-DE" dirty="0" err="1"/>
              <a:t>Webteams</a:t>
            </a:r>
            <a:r>
              <a:rPr lang="de-DE" dirty="0"/>
              <a:t> der HU: </a:t>
            </a:r>
            <a:r>
              <a:rPr lang="de-DE" dirty="0">
                <a:hlinkClick r:id="rId3"/>
              </a:rPr>
              <a:t>web-support.hu-berlin.de</a:t>
            </a:r>
            <a:br>
              <a:rPr lang="de-DE" dirty="0"/>
            </a:br>
            <a:r>
              <a:rPr lang="de-DE" dirty="0"/>
              <a:t>enthält Anleitungen zu HU-eigenen </a:t>
            </a:r>
            <a:r>
              <a:rPr lang="de-DE" dirty="0" err="1"/>
              <a:t>Plone</a:t>
            </a:r>
            <a:r>
              <a:rPr lang="de-DE" dirty="0"/>
              <a:t>-Erweiterungen, ein </a:t>
            </a:r>
            <a:r>
              <a:rPr lang="de-DE" dirty="0" err="1"/>
              <a:t>Plone</a:t>
            </a:r>
            <a:r>
              <a:rPr lang="de-DE" dirty="0"/>
              <a:t>-Handbuch sowie einen Einsteiger-Bereich</a:t>
            </a:r>
          </a:p>
          <a:p>
            <a:r>
              <a:rPr lang="de-DE" dirty="0"/>
              <a:t>Blog zu Neuerungen an der HU: </a:t>
            </a:r>
            <a:r>
              <a:rPr lang="de-DE" dirty="0">
                <a:hlinkClick r:id="rId4"/>
              </a:rPr>
              <a:t>blogs.hu-berlin.de/</a:t>
            </a:r>
            <a:r>
              <a:rPr lang="de-DE" dirty="0" err="1">
                <a:hlinkClick r:id="rId4"/>
              </a:rPr>
              <a:t>cms_www</a:t>
            </a:r>
            <a:endParaRPr lang="de-DE" dirty="0"/>
          </a:p>
          <a:p>
            <a:r>
              <a:rPr lang="de-DE" dirty="0"/>
              <a:t>Bitte je Bereich eine Mailadresse in die </a:t>
            </a:r>
            <a:r>
              <a:rPr lang="de-DE" dirty="0" err="1"/>
              <a:t>Plone</a:t>
            </a:r>
            <a:r>
              <a:rPr lang="de-DE" dirty="0"/>
              <a:t>-Mailingliste eintragen, damit Neuerungen ankommen: </a:t>
            </a:r>
            <a:r>
              <a:rPr lang="de-DE" dirty="0">
                <a:hlinkClick r:id="rId5"/>
              </a:rPr>
              <a:t>web-support.hu-berlin.de/de/hu-</a:t>
            </a:r>
            <a:r>
              <a:rPr lang="de-DE" dirty="0" err="1">
                <a:hlinkClick r:id="rId5"/>
              </a:rPr>
              <a:t>plone</a:t>
            </a:r>
            <a:r>
              <a:rPr lang="de-DE" dirty="0">
                <a:hlinkClick r:id="rId5"/>
              </a:rPr>
              <a:t>/mailingliste-zu-</a:t>
            </a:r>
            <a:r>
              <a:rPr lang="de-DE" dirty="0" err="1">
                <a:hlinkClick r:id="rId5"/>
              </a:rPr>
              <a:t>plone</a:t>
            </a:r>
            <a:endParaRPr lang="de-DE" dirty="0"/>
          </a:p>
          <a:p>
            <a:r>
              <a:rPr lang="de-DE" dirty="0"/>
              <a:t>Schulungsinstanzen zum Ausprobieren: </a:t>
            </a:r>
            <a:br>
              <a:rPr lang="de-DE" dirty="0"/>
            </a:br>
            <a:r>
              <a:rPr lang="de-DE" dirty="0">
                <a:hlinkClick r:id="rId6"/>
              </a:rPr>
              <a:t>https://ws01.hu-berlin.de</a:t>
            </a:r>
            <a:br>
              <a:rPr lang="de-DE" dirty="0"/>
            </a:br>
            <a:r>
              <a:rPr lang="de-DE" dirty="0">
                <a:hlinkClick r:id="rId7"/>
              </a:rPr>
              <a:t>https://ws02.hu-berlin.de</a:t>
            </a:r>
            <a:br>
              <a:rPr lang="de-DE" dirty="0"/>
            </a:br>
            <a:r>
              <a:rPr lang="de-DE" dirty="0">
                <a:hlinkClick r:id="rId8"/>
              </a:rPr>
              <a:t>https://ws03.hu-berlin.de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8258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2238CC-5EE0-4C82-A739-8307B1598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Plone</a:t>
            </a:r>
            <a:r>
              <a:rPr lang="de-DE" dirty="0"/>
              <a:t> an der HU – wichtige Links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A19AD4-44C7-4830-861B-207109403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Literatur-Empfehlungen:</a:t>
            </a:r>
          </a:p>
          <a:p>
            <a:r>
              <a:rPr lang="de-DE" dirty="0"/>
              <a:t>Google: Einführung in die Suchmaschinenoptimierung (SEO)</a:t>
            </a:r>
            <a:br>
              <a:rPr lang="de-DE" dirty="0"/>
            </a:br>
            <a:r>
              <a:rPr lang="de-DE" dirty="0">
                <a:hlinkClick r:id="rId2"/>
              </a:rPr>
              <a:t>https://developers.google.com/search/docs/fundamentals/seo-starter-guide?hl=de</a:t>
            </a:r>
            <a:endParaRPr lang="de-DE" dirty="0"/>
          </a:p>
          <a:p>
            <a:r>
              <a:rPr lang="de-DE" dirty="0"/>
              <a:t>Hinweise zur Barrierefreiheit: </a:t>
            </a:r>
            <a:r>
              <a:rPr lang="de-DE" dirty="0">
                <a:hlinkClick r:id="rId3"/>
              </a:rPr>
              <a:t>https://www.cms.hu-berlin.de/de/portale/entwickler/barrierefreiheit</a:t>
            </a:r>
            <a:endParaRPr lang="de-DE" dirty="0"/>
          </a:p>
          <a:p>
            <a:endParaRPr lang="de-DE" dirty="0"/>
          </a:p>
          <a:p>
            <a:r>
              <a:rPr lang="de-DE" dirty="0"/>
              <a:t>Kursunterlagen: </a:t>
            </a:r>
            <a:r>
              <a:rPr lang="de-DE" dirty="0">
                <a:hlinkClick r:id="rId4"/>
              </a:rPr>
              <a:t>https://amor.cms.hu-berlin.de/~lanyikat/Plone/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4067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D523FF-911D-495C-B6E5-597F33EB4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4126"/>
          </a:xfrm>
        </p:spPr>
        <p:txBody>
          <a:bodyPr/>
          <a:lstStyle/>
          <a:p>
            <a:r>
              <a:rPr lang="de-DE" dirty="0" err="1"/>
              <a:t>Plone</a:t>
            </a:r>
            <a:r>
              <a:rPr lang="de-DE" dirty="0"/>
              <a:t>-Einführungskurs - Programm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29C912-8BE8-4D7B-9010-47A6FAA88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9252"/>
            <a:ext cx="10515600" cy="5344731"/>
          </a:xfrm>
        </p:spPr>
        <p:txBody>
          <a:bodyPr>
            <a:normAutofit fontScale="62500" lnSpcReduction="20000"/>
          </a:bodyPr>
          <a:lstStyle/>
          <a:p>
            <a:r>
              <a:rPr lang="de-DE" dirty="0"/>
              <a:t>HTML – die Sprache des Web</a:t>
            </a:r>
          </a:p>
          <a:p>
            <a:r>
              <a:rPr lang="de-DE" dirty="0"/>
              <a:t>Das Layout-Raster der HU-Webseiten</a:t>
            </a:r>
          </a:p>
          <a:p>
            <a:r>
              <a:rPr lang="de-DE" dirty="0"/>
              <a:t>Login / Logout [ </a:t>
            </a:r>
            <a:r>
              <a:rPr lang="de-DE" dirty="0">
                <a:hlinkClick r:id="rId2"/>
              </a:rPr>
              <a:t>Video</a:t>
            </a:r>
            <a:r>
              <a:rPr lang="de-DE" dirty="0"/>
              <a:t> ]</a:t>
            </a:r>
          </a:p>
          <a:p>
            <a:r>
              <a:rPr lang="de-DE" dirty="0"/>
              <a:t>Persönliche Einstellungen [ </a:t>
            </a:r>
            <a:r>
              <a:rPr lang="de-DE" dirty="0">
                <a:hlinkClick r:id="rId3"/>
              </a:rPr>
              <a:t>Video</a:t>
            </a:r>
            <a:r>
              <a:rPr lang="de-DE" dirty="0"/>
              <a:t> ]</a:t>
            </a:r>
          </a:p>
          <a:p>
            <a:r>
              <a:rPr lang="de-DE" dirty="0"/>
              <a:t>Ordner anlegen (inkl. Workflow- und Kurznamen-Erläuterung) [ </a:t>
            </a:r>
            <a:r>
              <a:rPr lang="de-DE" dirty="0">
                <a:hlinkClick r:id="rId4"/>
              </a:rPr>
              <a:t>Video</a:t>
            </a:r>
            <a:r>
              <a:rPr lang="de-DE" dirty="0"/>
              <a:t> / </a:t>
            </a:r>
            <a:r>
              <a:rPr lang="de-DE" dirty="0">
                <a:hlinkClick r:id="rId5"/>
              </a:rPr>
              <a:t>HTML</a:t>
            </a:r>
            <a:r>
              <a:rPr lang="de-DE" dirty="0"/>
              <a:t> ]</a:t>
            </a:r>
          </a:p>
          <a:p>
            <a:r>
              <a:rPr lang="de-DE" dirty="0"/>
              <a:t>Seiten anlegen (inkl. </a:t>
            </a:r>
            <a:r>
              <a:rPr lang="de-DE" dirty="0" err="1"/>
              <a:t>CKEditor</a:t>
            </a:r>
            <a:r>
              <a:rPr lang="de-DE" dirty="0"/>
              <a:t> und Beschreibung) [ </a:t>
            </a:r>
            <a:r>
              <a:rPr lang="de-DE" dirty="0">
                <a:hlinkClick r:id="rId6"/>
              </a:rPr>
              <a:t>Video</a:t>
            </a:r>
            <a:r>
              <a:rPr lang="de-DE" dirty="0"/>
              <a:t> / </a:t>
            </a:r>
            <a:r>
              <a:rPr lang="de-DE" dirty="0">
                <a:hlinkClick r:id="rId7"/>
              </a:rPr>
              <a:t>HTML</a:t>
            </a:r>
            <a:r>
              <a:rPr lang="de-DE" dirty="0"/>
              <a:t> ]</a:t>
            </a:r>
          </a:p>
          <a:p>
            <a:r>
              <a:rPr lang="de-DE" dirty="0"/>
              <a:t>Verlinkungen / Anker [ </a:t>
            </a:r>
            <a:r>
              <a:rPr lang="de-DE" dirty="0">
                <a:hlinkClick r:id="rId8"/>
              </a:rPr>
              <a:t>HTML</a:t>
            </a:r>
            <a:r>
              <a:rPr lang="de-DE" dirty="0"/>
              <a:t> ]</a:t>
            </a:r>
          </a:p>
          <a:p>
            <a:r>
              <a:rPr lang="de-DE" dirty="0"/>
              <a:t>Bilder [ </a:t>
            </a:r>
            <a:r>
              <a:rPr lang="de-DE" dirty="0">
                <a:hlinkClick r:id="rId9"/>
              </a:rPr>
              <a:t>HTML</a:t>
            </a:r>
            <a:r>
              <a:rPr lang="de-DE" dirty="0"/>
              <a:t> ]   &amp;  Slider [ </a:t>
            </a:r>
            <a:r>
              <a:rPr lang="de-DE" dirty="0">
                <a:hlinkClick r:id="rId10"/>
              </a:rPr>
              <a:t>HTML</a:t>
            </a:r>
            <a:r>
              <a:rPr lang="de-DE" dirty="0"/>
              <a:t> ]</a:t>
            </a:r>
          </a:p>
          <a:p>
            <a:r>
              <a:rPr lang="de-DE" dirty="0"/>
              <a:t>Übersetzungen [ </a:t>
            </a:r>
            <a:r>
              <a:rPr lang="de-DE" dirty="0">
                <a:hlinkClick r:id="rId11"/>
              </a:rPr>
              <a:t>HTML</a:t>
            </a:r>
            <a:r>
              <a:rPr lang="de-DE" dirty="0"/>
              <a:t> ]</a:t>
            </a:r>
          </a:p>
          <a:p>
            <a:r>
              <a:rPr lang="de-DE" dirty="0"/>
              <a:t>Dateien (PDF und andere)</a:t>
            </a:r>
          </a:p>
          <a:p>
            <a:r>
              <a:rPr lang="de-DE" dirty="0"/>
              <a:t>Nachrichten / Termine  [ </a:t>
            </a:r>
            <a:r>
              <a:rPr lang="de-DE" dirty="0">
                <a:hlinkClick r:id="rId7"/>
              </a:rPr>
              <a:t>HTML</a:t>
            </a:r>
            <a:r>
              <a:rPr lang="de-DE" dirty="0"/>
              <a:t> ]  &amp;  </a:t>
            </a:r>
            <a:r>
              <a:rPr lang="de-DE" dirty="0" err="1"/>
              <a:t>Portlets</a:t>
            </a:r>
            <a:r>
              <a:rPr lang="de-DE" dirty="0"/>
              <a:t> [ </a:t>
            </a:r>
            <a:r>
              <a:rPr lang="de-DE" dirty="0">
                <a:hlinkClick r:id="rId12"/>
              </a:rPr>
              <a:t>HTML</a:t>
            </a:r>
            <a:r>
              <a:rPr lang="de-DE" dirty="0"/>
              <a:t> ]</a:t>
            </a:r>
          </a:p>
          <a:p>
            <a:r>
              <a:rPr lang="de-DE" dirty="0"/>
              <a:t>Integration von AGNES und ZIS</a:t>
            </a:r>
          </a:p>
          <a:p>
            <a:r>
              <a:rPr lang="de-DE" dirty="0"/>
              <a:t>Zielgruppen- und </a:t>
            </a:r>
            <a:r>
              <a:rPr lang="de-DE" dirty="0" err="1"/>
              <a:t>Suchmenü</a:t>
            </a:r>
            <a:r>
              <a:rPr lang="de-DE" dirty="0"/>
              <a:t> [ </a:t>
            </a:r>
            <a:r>
              <a:rPr lang="de-DE" dirty="0">
                <a:hlinkClick r:id="rId13"/>
              </a:rPr>
              <a:t>HTML</a:t>
            </a:r>
            <a:r>
              <a:rPr lang="de-DE" dirty="0"/>
              <a:t> ]</a:t>
            </a:r>
          </a:p>
          <a:p>
            <a:r>
              <a:rPr lang="de-DE" dirty="0"/>
              <a:t>Formulare</a:t>
            </a:r>
          </a:p>
          <a:p>
            <a:r>
              <a:rPr lang="de-DE" dirty="0"/>
              <a:t>Wenn etwas schief geht – Historie und Sicherheitskopien – Arbeiten mit Arbeitskopien</a:t>
            </a:r>
          </a:p>
          <a:p>
            <a:r>
              <a:rPr lang="de-DE" dirty="0"/>
              <a:t>Wenn die URL zu lang ist – </a:t>
            </a:r>
            <a:r>
              <a:rPr lang="de-DE" dirty="0" err="1"/>
              <a:t>Aliasse</a:t>
            </a:r>
            <a:r>
              <a:rPr lang="de-DE" dirty="0"/>
              <a:t> und URL-</a:t>
            </a:r>
            <a:r>
              <a:rPr lang="de-DE" dirty="0" err="1"/>
              <a:t>Shortener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20695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5BD365-D913-40EE-B589-76E731503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HTML – Die Sprache des Web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BC476E-BB5F-46E7-B194-86E2CD318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979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Die </a:t>
            </a:r>
            <a:r>
              <a:rPr lang="de-DE" b="1" dirty="0"/>
              <a:t>Hypertext Markup Language</a:t>
            </a:r>
            <a:r>
              <a:rPr lang="de-DE" dirty="0"/>
              <a:t> (</a:t>
            </a:r>
            <a:r>
              <a:rPr lang="de-DE" b="1" dirty="0"/>
              <a:t>HTML</a:t>
            </a:r>
            <a:r>
              <a:rPr lang="de-DE" dirty="0"/>
              <a:t>) ist eine textbasierte Auszeichnungssprache zur </a:t>
            </a:r>
            <a:r>
              <a:rPr lang="de-DE" dirty="0">
                <a:solidFill>
                  <a:srgbClr val="C00000"/>
                </a:solidFill>
              </a:rPr>
              <a:t>Strukturierung</a:t>
            </a:r>
            <a:r>
              <a:rPr lang="de-DE" dirty="0"/>
              <a:t> elektronischer Dokumente wie Texte mit Hyperlinks, Bildern und anderen Inhalten. HTML-Dokumente sind die Grundlage des World Wide Web und werden von Webbrowsern dargestellt.  </a:t>
            </a:r>
            <a:r>
              <a:rPr lang="de-DE" i="1" dirty="0">
                <a:solidFill>
                  <a:schemeClr val="bg1">
                    <a:lumMod val="65000"/>
                  </a:schemeClr>
                </a:solidFill>
              </a:rPr>
              <a:t>(Wikipedia) </a:t>
            </a:r>
            <a:br>
              <a:rPr lang="de-DE" i="1" dirty="0">
                <a:solidFill>
                  <a:schemeClr val="bg1">
                    <a:lumMod val="65000"/>
                  </a:schemeClr>
                </a:solidFill>
              </a:rPr>
            </a:br>
            <a:endParaRPr lang="de-DE" i="1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65000"/>
                  </a:schemeClr>
                </a:solidFill>
                <a:hlinkClick r:id="rId2"/>
              </a:rPr>
              <a:t>Quellcode der HU-Homepage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848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5BD365-D913-40EE-B589-76E731503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CSS / JavaScript – Ergänzungssprachen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BC476E-BB5F-46E7-B194-86E2CD318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979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Ergänzungssprache CSS</a:t>
            </a:r>
            <a:r>
              <a:rPr lang="de-DE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b="1" dirty="0"/>
              <a:t>(Cascading Style Sheets)  </a:t>
            </a:r>
            <a:r>
              <a:rPr lang="de-DE" dirty="0"/>
              <a:t>- eine Computersprache für die </a:t>
            </a:r>
            <a:r>
              <a:rPr lang="de-DE" dirty="0">
                <a:solidFill>
                  <a:srgbClr val="C00000"/>
                </a:solidFill>
              </a:rPr>
              <a:t>Gestaltung</a:t>
            </a:r>
            <a:r>
              <a:rPr lang="de-DE" dirty="0"/>
              <a:t> digitaler, vorwiegend webbasierter Dokumente</a:t>
            </a:r>
          </a:p>
          <a:p>
            <a:pPr marL="0" indent="0">
              <a:buNone/>
            </a:pPr>
            <a:r>
              <a:rPr lang="de-DE" b="1" dirty="0"/>
              <a:t>Ergänzungssprache JavaScript</a:t>
            </a:r>
            <a:r>
              <a:rPr lang="de-DE" i="1" dirty="0">
                <a:solidFill>
                  <a:schemeClr val="bg1">
                    <a:lumMod val="65000"/>
                  </a:schemeClr>
                </a:solidFill>
              </a:rPr>
              <a:t>: </a:t>
            </a:r>
            <a:r>
              <a:rPr lang="de-DE" dirty="0"/>
              <a:t>Skriptsprache zur </a:t>
            </a:r>
            <a:r>
              <a:rPr lang="de-DE" dirty="0">
                <a:solidFill>
                  <a:srgbClr val="C00000"/>
                </a:solidFill>
              </a:rPr>
              <a:t>Interaktion</a:t>
            </a:r>
            <a:r>
              <a:rPr lang="de-DE" dirty="0"/>
              <a:t>, kann Benutzeraktionen auswerten und darauf reagieren kann (Inhalte nachladen oder verändern)</a:t>
            </a:r>
          </a:p>
        </p:txBody>
      </p:sp>
    </p:spTree>
    <p:extLst>
      <p:ext uri="{BB962C8B-B14F-4D97-AF65-F5344CB8AC3E}">
        <p14:creationId xmlns:p14="http://schemas.microsoft.com/office/powerpoint/2010/main" val="1379025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5B8AA-4BED-4529-987B-7E959F22E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50392"/>
          </a:xfrm>
        </p:spPr>
        <p:txBody>
          <a:bodyPr/>
          <a:lstStyle/>
          <a:p>
            <a:r>
              <a:rPr lang="de-DE" dirty="0"/>
              <a:t>Das Layout-Raster der HU-Webseiten</a:t>
            </a:r>
          </a:p>
        </p:txBody>
      </p:sp>
    </p:spTree>
    <p:extLst>
      <p:ext uri="{BB962C8B-B14F-4D97-AF65-F5344CB8AC3E}">
        <p14:creationId xmlns:p14="http://schemas.microsoft.com/office/powerpoint/2010/main" val="3353236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956</Words>
  <Application>Microsoft Office PowerPoint</Application>
  <PresentationFormat>Breitbild</PresentationFormat>
  <Paragraphs>117</Paragraphs>
  <Slides>37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Wingdings</vt:lpstr>
      <vt:lpstr>Office</vt:lpstr>
      <vt:lpstr>Plone an der HU - Einführungskurs – https://amor.cms.hu-berlin.de/~lanyikat/Plone/0-PloneEinfuehrungskurs.pdf</vt:lpstr>
      <vt:lpstr>Plone-Einführungskurs</vt:lpstr>
      <vt:lpstr>Versionsänderungen bei anstehender Plone-Migration auf Plone 6 2024/25</vt:lpstr>
      <vt:lpstr>Plone an der HU – wichtige Links</vt:lpstr>
      <vt:lpstr>Plone an der HU – wichtige Links</vt:lpstr>
      <vt:lpstr>Plone-Einführungskurs - Programm</vt:lpstr>
      <vt:lpstr>HTML – Die Sprache des Web</vt:lpstr>
      <vt:lpstr>CSS / JavaScript – Ergänzungssprachen</vt:lpstr>
      <vt:lpstr>Das Layout-Raster der HU-Webseiten</vt:lpstr>
      <vt:lpstr>Login / Logout</vt:lpstr>
      <vt:lpstr>Ordner anlegen</vt:lpstr>
      <vt:lpstr>Ordner anlegen</vt:lpstr>
      <vt:lpstr>Standardseite anlegen</vt:lpstr>
      <vt:lpstr>Seiten anlegen</vt:lpstr>
      <vt:lpstr>Der Plone-Editor (TinyMCE)</vt:lpstr>
      <vt:lpstr>Verlinkungen und Anker</vt:lpstr>
      <vt:lpstr>Anwesenheit feststellen</vt:lpstr>
      <vt:lpstr>Bilder</vt:lpstr>
      <vt:lpstr>Bilder</vt:lpstr>
      <vt:lpstr>Bilder</vt:lpstr>
      <vt:lpstr>Bilder</vt:lpstr>
      <vt:lpstr>Slider</vt:lpstr>
      <vt:lpstr>Kartenmaterial</vt:lpstr>
      <vt:lpstr>Übersetzungen</vt:lpstr>
      <vt:lpstr>Übersetzungen</vt:lpstr>
      <vt:lpstr>Dateien</vt:lpstr>
      <vt:lpstr>Nachrichten / Termine / Portlets</vt:lpstr>
      <vt:lpstr>Integration von  AGNES und ZIS in Plone</vt:lpstr>
      <vt:lpstr>AGNES-Seiten in Plone</vt:lpstr>
      <vt:lpstr>ZIS-Auszüge (Mitarbeiterordner) in Plone</vt:lpstr>
      <vt:lpstr>Zielgruppen- und Suchmenü</vt:lpstr>
      <vt:lpstr>Zielgruppenmenü und Suchmenü</vt:lpstr>
      <vt:lpstr>Formulare</vt:lpstr>
      <vt:lpstr>Formulare mit Easyform</vt:lpstr>
      <vt:lpstr>Historie, Sicherheitskopien,  Arbeiten mit Arbeitskopien</vt:lpstr>
      <vt:lpstr>Wenn die URL zu lang ist – Aliasse und URL-Shortener</vt:lpstr>
      <vt:lpstr>URL-Shortener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Login / Logout</dc:title>
  <dc:creator>Katrin Lanyi</dc:creator>
  <cp:lastModifiedBy>Katrin Lanyi</cp:lastModifiedBy>
  <cp:revision>155</cp:revision>
  <dcterms:created xsi:type="dcterms:W3CDTF">2020-04-14T10:21:42Z</dcterms:created>
  <dcterms:modified xsi:type="dcterms:W3CDTF">2024-10-25T10:25:36Z</dcterms:modified>
</cp:coreProperties>
</file>